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688" r:id="rId2"/>
    <p:sldId id="68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 Lock Morgan" initials="k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F935"/>
    <a:srgbClr val="F715DC"/>
    <a:srgbClr val="BA06A5"/>
    <a:srgbClr val="D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6501" autoAdjust="0"/>
  </p:normalViewPr>
  <p:slideViewPr>
    <p:cSldViewPr>
      <p:cViewPr varScale="1">
        <p:scale>
          <a:sx n="98" d="100"/>
          <a:sy n="98" d="100"/>
        </p:scale>
        <p:origin x="20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77D7C-6E98-443D-9186-B6C061ABD919}" type="datetimeFigureOut">
              <a:rPr lang="en-US" smtClean="0"/>
              <a:pPr/>
              <a:t>10/17/18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81A71-1E8A-43E8-B5C2-524F1D0E2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7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71600" y="457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cap="none" spc="250" baseline="0">
                <a:solidFill>
                  <a:srgbClr val="DC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Section xx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066800" y="2105025"/>
            <a:ext cx="7010400" cy="2647950"/>
          </a:xfrm>
          <a:solidFill>
            <a:schemeClr val="accent1"/>
          </a:solidFill>
          <a:ln w="127000" cmpd="tri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>
              <a:defRPr sz="5400" b="1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Section Title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49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DC0000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 sz="3200"/>
            </a:lvl1pPr>
            <a:lvl2pPr>
              <a:spcBef>
                <a:spcPts val="0"/>
              </a:spcBef>
              <a:spcAft>
                <a:spcPts val="1800"/>
              </a:spcAft>
              <a:defRPr sz="2800"/>
            </a:lvl2pPr>
            <a:lvl3pPr>
              <a:spcBef>
                <a:spcPts val="0"/>
              </a:spcBef>
              <a:spcAft>
                <a:spcPts val="1800"/>
              </a:spcAft>
              <a:defRPr sz="2400"/>
            </a:lvl3pPr>
            <a:lvl4pPr>
              <a:spcBef>
                <a:spcPts val="0"/>
              </a:spcBef>
              <a:spcAft>
                <a:spcPts val="1800"/>
              </a:spcAft>
              <a:defRPr sz="2000"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4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1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3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784" y="152400"/>
            <a:ext cx="7290816" cy="762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2" descr="http://t3.gstatic.com/images?q=tbn:ANd9GcTYmiLh9B_aVjviHh1xZIewSwIAVBJM6GGUwjQGMknDgt1O3VWWMFpakkXX"/>
          <p:cNvPicPr>
            <a:picLocks noChangeAspect="1" noChangeArrowheads="1"/>
          </p:cNvPicPr>
          <p:nvPr userDrawn="1"/>
        </p:nvPicPr>
        <p:blipFill>
          <a:blip r:embed="rId2" cstate="print"/>
          <a:srcRect t="17160" b="8480"/>
          <a:stretch>
            <a:fillRect/>
          </a:stretch>
        </p:blipFill>
        <p:spPr bwMode="auto">
          <a:xfrm>
            <a:off x="173736" y="173736"/>
            <a:ext cx="1066800" cy="990600"/>
          </a:xfrm>
          <a:prstGeom prst="rect">
            <a:avLst/>
          </a:prstGeom>
          <a:noFill/>
        </p:spPr>
      </p:pic>
      <p:sp>
        <p:nvSpPr>
          <p:cNvPr id="9" name="Text Placeholder 12"/>
          <p:cNvSpPr>
            <a:spLocks noGrp="1"/>
          </p:cNvSpPr>
          <p:nvPr>
            <p:ph idx="1"/>
          </p:nvPr>
        </p:nvSpPr>
        <p:spPr>
          <a:xfrm>
            <a:off x="301752" y="1371600"/>
            <a:ext cx="85344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None/>
              <a:defRPr sz="3200"/>
            </a:lvl1pPr>
            <a:lvl2pPr>
              <a:spcBef>
                <a:spcPts val="0"/>
              </a:spcBef>
              <a:spcAft>
                <a:spcPts val="1800"/>
              </a:spcAft>
              <a:defRPr sz="2800"/>
            </a:lvl2pPr>
            <a:lvl3pPr>
              <a:spcBef>
                <a:spcPts val="0"/>
              </a:spcBef>
              <a:spcAft>
                <a:spcPts val="1800"/>
              </a:spcAft>
              <a:defRPr sz="2400"/>
            </a:lvl3pPr>
            <a:lvl4pPr>
              <a:spcBef>
                <a:spcPts val="0"/>
              </a:spcBef>
              <a:spcAft>
                <a:spcPts val="1800"/>
              </a:spcAft>
              <a:defRPr sz="2000"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idx="13"/>
          </p:nvPr>
        </p:nvSpPr>
        <p:spPr>
          <a:xfrm>
            <a:off x="1143000" y="3886200"/>
            <a:ext cx="7568680" cy="21610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idx="14"/>
          </p:nvPr>
        </p:nvSpPr>
        <p:spPr>
          <a:xfrm>
            <a:off x="5181600" y="4114800"/>
            <a:ext cx="37338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Segoe Print" pitchFamily="2" charset="0"/>
              </a:defRPr>
            </a:lvl1pPr>
            <a:lvl2pPr marL="274320" indent="0">
              <a:buNone/>
              <a:defRPr sz="2800">
                <a:solidFill>
                  <a:schemeClr val="accent1"/>
                </a:solidFill>
                <a:latin typeface="Segoe Print" pitchFamily="2" charset="0"/>
              </a:defRPr>
            </a:lvl2pPr>
            <a:lvl3pPr marL="594360" indent="0">
              <a:buNone/>
              <a:defRPr sz="2400">
                <a:solidFill>
                  <a:schemeClr val="accent1"/>
                </a:solidFill>
                <a:latin typeface="Segoe Print" pitchFamily="2" charset="0"/>
              </a:defRPr>
            </a:lvl3pPr>
            <a:lvl4pPr marL="868680" indent="0">
              <a:buNone/>
              <a:defRPr sz="2000">
                <a:solidFill>
                  <a:schemeClr val="accent1"/>
                </a:solidFill>
                <a:latin typeface="Segoe Print" pitchFamily="2" charset="0"/>
              </a:defRPr>
            </a:lvl4pPr>
            <a:lvl5pPr marL="1143000" indent="0">
              <a:buNone/>
              <a:defRPr>
                <a:solidFill>
                  <a:schemeClr val="accent1"/>
                </a:solidFill>
                <a:latin typeface="Segoe Print" pitchFamily="2" charset="0"/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817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12152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DC0000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/>
            </a:lvl1pPr>
            <a:lvl2pPr>
              <a:spcBef>
                <a:spcPts val="0"/>
              </a:spcBef>
              <a:spcAft>
                <a:spcPts val="1800"/>
              </a:spcAft>
              <a:defRPr/>
            </a:lvl2pPr>
            <a:lvl3pPr>
              <a:spcBef>
                <a:spcPts val="0"/>
              </a:spcBef>
              <a:spcAft>
                <a:spcPts val="1800"/>
              </a:spcAft>
              <a:defRPr/>
            </a:lvl3pPr>
            <a:lvl4pPr>
              <a:spcBef>
                <a:spcPts val="0"/>
              </a:spcBef>
              <a:spcAft>
                <a:spcPts val="1800"/>
              </a:spcAft>
              <a:defRPr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pic>
        <p:nvPicPr>
          <p:cNvPr id="8" name="Picture 2" descr="http://www.isaac-online.org/cgi-bin/symbol.cgi/committeediscus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228600"/>
            <a:ext cx="1117598" cy="609600"/>
          </a:xfrm>
          <a:prstGeom prst="rect">
            <a:avLst/>
          </a:prstGeom>
          <a:noFill/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30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12"/>
          <p:cNvSpPr>
            <a:spLocks noGrp="1"/>
          </p:cNvSpPr>
          <p:nvPr>
            <p:ph idx="1"/>
          </p:nvPr>
        </p:nvSpPr>
        <p:spPr>
          <a:xfrm>
            <a:off x="1257300" y="1676400"/>
            <a:ext cx="6629400" cy="1759458"/>
          </a:xfrm>
          <a:prstGeom prst="rect">
            <a:avLst/>
          </a:prstGeom>
          <a:ln w="76200" cmpd="thickThin"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idx="10"/>
          </p:nvPr>
        </p:nvSpPr>
        <p:spPr>
          <a:xfrm>
            <a:off x="304800" y="3962400"/>
            <a:ext cx="8534400" cy="12192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/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5140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rgbClr val="D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  <p:sldLayoutId id="2147483680" r:id="rId5"/>
    <p:sldLayoutId id="2147483683" r:id="rId6"/>
    <p:sldLayoutId id="2147483684" r:id="rId7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0"/>
        </a:spcBef>
        <a:spcAft>
          <a:spcPts val="1800"/>
        </a:spcAft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0"/>
        </a:spcBef>
        <a:spcAft>
          <a:spcPts val="0"/>
        </a:spcAft>
        <a:buClr>
          <a:schemeClr val="accent2"/>
        </a:buClr>
        <a:buSzPct val="70000"/>
        <a:buFont typeface="Wingdings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0"/>
        </a:spcBef>
        <a:spcAft>
          <a:spcPts val="0"/>
        </a:spcAft>
        <a:buClr>
          <a:schemeClr val="accent3"/>
        </a:buClr>
        <a:buSzPct val="75000"/>
        <a:buFont typeface="Wingdings 2"/>
        <a:buChar char="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0"/>
        </a:spcBef>
        <a:spcAft>
          <a:spcPts val="0"/>
        </a:spcAft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0"/>
        </a:spcBef>
        <a:spcAft>
          <a:spcPts val="2400"/>
        </a:spcAft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486400"/>
            <a:ext cx="9144000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 anchor="ctr"/>
          <a:lstStyle/>
          <a:p>
            <a:r>
              <a:rPr lang="en-US" dirty="0"/>
              <a:t>Sampling Distribution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48640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loud 5"/>
          <p:cNvSpPr/>
          <p:nvPr/>
        </p:nvSpPr>
        <p:spPr>
          <a:xfrm>
            <a:off x="3962400" y="1600200"/>
            <a:ext cx="3048000" cy="1371600"/>
          </a:xfrm>
          <a:prstGeom prst="cloud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1905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Population</a:t>
            </a:r>
          </a:p>
        </p:txBody>
      </p:sp>
      <p:cxnSp>
        <p:nvCxnSpPr>
          <p:cNvPr id="9" name="Straight Connector 8"/>
          <p:cNvCxnSpPr>
            <a:stCxn id="6" idx="1"/>
          </p:cNvCxnSpPr>
          <p:nvPr/>
        </p:nvCxnSpPr>
        <p:spPr>
          <a:xfrm>
            <a:off x="5486400" y="2970340"/>
            <a:ext cx="0" cy="251606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59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µ</a:t>
            </a:r>
          </a:p>
        </p:txBody>
      </p:sp>
      <p:sp>
        <p:nvSpPr>
          <p:cNvPr id="16" name="Oval 15"/>
          <p:cNvSpPr/>
          <p:nvPr/>
        </p:nvSpPr>
        <p:spPr>
          <a:xfrm>
            <a:off x="9448800" y="680140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456722" y="5989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369959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609122" y="6142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761522" y="6294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913922" y="6446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066322" y="6599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218722" y="6751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371122" y="6904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523522" y="7056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75922" y="7208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828322" y="7361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980722" y="7513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1133122" y="7666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1285522" y="7818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634396" y="5624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1437922" y="7970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1590322" y="8123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1742722" y="8275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1895122" y="8428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047522" y="8580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2199922" y="8732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786796" y="5777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9939196" y="5929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0091596" y="6082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243996" y="6234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0396396" y="6386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0548796" y="6539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0701196" y="6691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0853596" y="6844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1005996" y="6996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1158396" y="7148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1310796" y="7301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1463196" y="7453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1615596" y="7606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1767996" y="7758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920396" y="7910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2072796" y="8063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225196" y="8215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2377596" y="8368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2529996" y="8520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80657" y="2281473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BUT, in practice we don’t see the “tree” or all of the “seeds” – we only have ONE seed</a:t>
            </a:r>
          </a:p>
        </p:txBody>
      </p:sp>
    </p:spTree>
    <p:extLst>
      <p:ext uri="{BB962C8B-B14F-4D97-AF65-F5344CB8AC3E}">
        <p14:creationId xmlns:p14="http://schemas.microsoft.com/office/powerpoint/2010/main" val="215113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83 -0.59681 L -0.34583 -0.2081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504 -0.47861 L -0.50504 -0.0899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382 -0.52741 L -0.40382 -0.1387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3 -0.50081 L -0.55503 -0.1121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7 -0.52302 L -0.4967 -0.1344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837 -0.54523 L -0.53837 -0.15661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36 -0.56743 L -0.38836 -0.17881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7 -0.58964 L -0.5967 -0.20102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04 -0.61185 L -0.48004 -0.22323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7 -0.65625 L -0.5967 -0.26764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3 -0.68957 L -0.55503 -0.30095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4 -0.70067 L -0.55504 -0.31206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336 -0.72287 L -0.61336 -0.33426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7 -0.73398 L -0.5467 -0.3453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004 -0.76729 L -0.63004 -0.37868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948 -0.4254 L -0.54948 -0.0367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836 -0.76729 L -0.83836 -0.38977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7 -0.8117 L -0.4967 -0.40088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67 -0.83391 L -0.6467 -0.4453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17 -0.86722 L -0.7217 -0.4786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503 -0.87832 L -0.8717 -0.4675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004 -0.92274 L -0.58837 -0.50081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1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448 -0.45871 L -0.37448 -0.07009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50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782 -0.49202 L -0.35782 -0.0812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114 -0.49202 L -0.63281 -0.1145 " pathEditMode="relative" rAng="0" ptsTypes="AA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8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781 -0.52533 L -0.60781 -0.13671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448 -0.58085 L -0.57448 -0.19223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781 -0.60305 L -0.50781 -0.21443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115 -0.58085 L -0.69115 -0.19223 " pathEditMode="relative" rAng="0" ptsTypes="AA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48 -0.62526 L -0.64948 -0.23665 " pathEditMode="relative" rAng="0" ptsTypes="AA">
                                      <p:cBhvr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281 -0.68077 L -0.58281 -0.29216 " pathEditMode="relative" rAng="0" ptsTypes="AA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615 -0.70298 L -0.61615 -0.31437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48 -0.72519 L -0.64948 -0.33658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948 -0.71458 L -0.90781 -0.3037 " pathEditMode="relative" rAng="0" ptsTypes="AA">
                                      <p:cBhvr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2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781 -0.79181 L -0.46615 -0.32547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23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782 -0.7585 L -0.90782 -0.34768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114 -0.7807 L -0.64114 -0.39209 " pathEditMode="relative" rAng="0" ptsTypes="AA">
                                      <p:cBhvr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281 -0.84733 L -0.89115 -0.40319 " pathEditMode="relative" rAng="0" ptsTypes="AA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22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115 -0.84733 L -0.79115 -0.45871 " pathEditMode="relative" rAng="0" ptsTypes="AA">
                                      <p:cBhvr>
                                        <p:cTn id="1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448 -0.84732 L -0.67448 -0.45871 " pathEditMode="relative" rAng="0" ptsTypes="AA">
                                      <p:cBhvr>
                                        <p:cTn id="1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6615 -0.88064 L -0.86615 -0.49202 " pathEditMode="relative" rAng="0" ptsTypes="AA">
                                      <p:cBhvr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 anchor="ctr"/>
          <a:lstStyle/>
          <a:p>
            <a:r>
              <a:rPr lang="en-US" dirty="0"/>
              <a:t>Bootstrap Distribution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48640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loud 5"/>
          <p:cNvSpPr/>
          <p:nvPr/>
        </p:nvSpPr>
        <p:spPr>
          <a:xfrm>
            <a:off x="2819400" y="1600200"/>
            <a:ext cx="3048000" cy="1371600"/>
          </a:xfrm>
          <a:prstGeom prst="cloud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29000" y="1808946"/>
            <a:ext cx="2628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Bootstrap</a:t>
            </a:r>
          </a:p>
          <a:p>
            <a:r>
              <a:rPr lang="en-US" sz="2800" dirty="0"/>
              <a:t>“Population”</a:t>
            </a:r>
          </a:p>
        </p:txBody>
      </p:sp>
      <p:cxnSp>
        <p:nvCxnSpPr>
          <p:cNvPr id="9" name="Straight Connector 8"/>
          <p:cNvCxnSpPr>
            <a:stCxn id="6" idx="1"/>
          </p:cNvCxnSpPr>
          <p:nvPr/>
        </p:nvCxnSpPr>
        <p:spPr>
          <a:xfrm>
            <a:off x="4343400" y="2970340"/>
            <a:ext cx="0" cy="251606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8384641" y="680140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92563" y="5989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058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44963" y="6142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97363" y="6294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849763" y="6446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002163" y="6599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154563" y="6751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306963" y="6904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459363" y="7056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611763" y="7208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764163" y="7361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916563" y="7513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0068963" y="7666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0221363" y="7818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570237" y="5624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0373763" y="7970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0526163" y="8123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678563" y="8275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830963" y="8428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983363" y="8580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1135763" y="8732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722637" y="5777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875037" y="5929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9027437" y="6082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179837" y="6234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332237" y="6386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9484637" y="6539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9637037" y="6691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789437" y="6844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9941837" y="6996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0094237" y="7148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0246637" y="7301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0399037" y="7453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0551437" y="7606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0703837" y="7758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0856237" y="7910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1008637" y="8063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1161037" y="8215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1313437" y="8368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1465837" y="8520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537041" y="695380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1788" y="5494394"/>
            <a:ext cx="9144000" cy="8925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can we do with just one seed?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124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Grow a NEW tree!</a:t>
            </a:r>
          </a:p>
        </p:txBody>
      </p:sp>
      <p:sp>
        <p:nvSpPr>
          <p:cNvPr id="61" name="Oval 60"/>
          <p:cNvSpPr/>
          <p:nvPr/>
        </p:nvSpPr>
        <p:spPr>
          <a:xfrm>
            <a:off x="4305300" y="53721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38600" y="5421175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21175"/>
                <a:ext cx="5334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90615" y="1921787"/>
                <a:ext cx="2525163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Estimate the distribution and variability (SE)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/>
                  <a:t>’s from the bootstraps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615" y="1921787"/>
                <a:ext cx="2525163" cy="2246769"/>
              </a:xfrm>
              <a:prstGeom prst="rect">
                <a:avLst/>
              </a:prstGeom>
              <a:blipFill rotWithShape="1">
                <a:blip r:embed="rId3"/>
                <a:stretch>
                  <a:fillRect l="-4819" t="-2439" r="-6506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V="1">
            <a:off x="4560212" y="5723087"/>
            <a:ext cx="1485900" cy="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2676525" y="5713562"/>
            <a:ext cx="1371600" cy="1241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59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µ</a:t>
            </a:r>
          </a:p>
        </p:txBody>
      </p:sp>
    </p:spTree>
    <p:extLst>
      <p:ext uri="{BB962C8B-B14F-4D97-AF65-F5344CB8AC3E}">
        <p14:creationId xmlns:p14="http://schemas.microsoft.com/office/powerpoint/2010/main" val="212164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83 -0.59681 L -0.34583 -0.2081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504 -0.47861 L -0.50504 -0.08999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382 -0.52741 L -0.40382 -0.13879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3 -0.50081 L -0.55503 -0.1121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7 -0.52302 L -0.4967 -0.1344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837 -0.54523 L -0.53837 -0.15661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36 -0.56743 L -0.38836 -0.17881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7 -0.58964 L -0.5967 -0.20102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04 -0.61185 L -0.48004 -0.22323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7 -0.65625 L -0.5967 -0.26764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3 -0.68957 L -0.55503 -0.30095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4 -0.70067 L -0.55504 -0.31206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336 -0.72287 L -0.61336 -0.33426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7 -0.73398 L -0.5467 -0.34536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004 -0.76729 L -0.63004 -0.37868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948 -0.4254 L -0.54948 -0.03678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836 -0.76729 L -0.83836 -0.38977 " pathEditMode="relative" rAng="0" ptsTypes="AA">
                                      <p:cBhvr>
                                        <p:cTn id="84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6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7 -0.8117 L -0.4967 -0.40088 " pathEditMode="relative" rAng="0" ptsTypes="AA">
                                      <p:cBhvr>
                                        <p:cTn id="87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70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67 -0.83391 L -0.6467 -0.4453 " pathEditMode="relative" rAng="0" ptsTypes="AA">
                                      <p:cBhvr>
                                        <p:cTn id="9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80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17 -0.86722 L -0.7217 -0.4786 " pathEditMode="relative" rAng="0" ptsTypes="AA">
                                      <p:cBhvr>
                                        <p:cTn id="9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90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503 -0.87832 L -0.8717 -0.4675 " pathEditMode="relative" rAng="0" ptsTypes="AA">
                                      <p:cBhvr>
                                        <p:cTn id="96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004 -0.92274 L -0.58837 -0.50081 " pathEditMode="relative" rAng="0" ptsTypes="AA">
                                      <p:cBhvr>
                                        <p:cTn id="99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1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10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448 -0.45871 L -0.37448 -0.07009 " pathEditMode="relative" rAng="0" ptsTypes="AA">
                                      <p:cBhvr>
                                        <p:cTn id="102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200"/>
                            </p:stCondLst>
                            <p:childTnLst>
                              <p:par>
                                <p:cTn id="10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782 -0.49202 L -0.35782 -0.0812 " pathEditMode="relative" rAng="0" ptsTypes="AA">
                                      <p:cBhvr>
                                        <p:cTn id="10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300"/>
                            </p:stCondLst>
                            <p:childTnLst>
                              <p:par>
                                <p:cTn id="10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114 -0.49202 L -0.63281 -0.1145 " pathEditMode="relative" rAng="0" ptsTypes="AA">
                                      <p:cBhvr>
                                        <p:cTn id="108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8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40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781 -0.52533 L -0.60781 -0.13671 " pathEditMode="relative" rAng="0" ptsTypes="AA">
                                      <p:cBhvr>
                                        <p:cTn id="111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448 -0.58085 L -0.57448 -0.19223 " pathEditMode="relative" rAng="0" ptsTypes="AA">
                                      <p:cBhvr>
                                        <p:cTn id="114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600"/>
                            </p:stCondLst>
                            <p:childTnLst>
                              <p:par>
                                <p:cTn id="1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781 -0.60305 L -0.50781 -0.21443 " pathEditMode="relative" rAng="0" ptsTypes="AA">
                                      <p:cBhvr>
                                        <p:cTn id="117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700"/>
                            </p:stCondLst>
                            <p:childTnLst>
                              <p:par>
                                <p:cTn id="11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115 -0.58085 L -0.69115 -0.19223 " pathEditMode="relative" rAng="0" ptsTypes="AA">
                                      <p:cBhvr>
                                        <p:cTn id="12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800"/>
                            </p:stCondLst>
                            <p:childTnLst>
                              <p:par>
                                <p:cTn id="12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48 -0.62526 L -0.64948 -0.23665 " pathEditMode="relative" rAng="0" ptsTypes="AA">
                                      <p:cBhvr>
                                        <p:cTn id="123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900"/>
                            </p:stCondLst>
                            <p:childTnLst>
                              <p:par>
                                <p:cTn id="12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281 -0.68077 L -0.58281 -0.29216 " pathEditMode="relative" rAng="0" ptsTypes="AA">
                                      <p:cBhvr>
                                        <p:cTn id="126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615 -0.70298 L -0.61615 -0.31437 " pathEditMode="relative" rAng="0" ptsTypes="AA">
                                      <p:cBhvr>
                                        <p:cTn id="129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10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48 -0.72519 L -0.64948 -0.33658 " pathEditMode="relative" rAng="0" ptsTypes="AA">
                                      <p:cBhvr>
                                        <p:cTn id="132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200"/>
                            </p:stCondLst>
                            <p:childTnLst>
                              <p:par>
                                <p:cTn id="13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982 -0.71458 L -0.90816 -0.3037 " pathEditMode="relative" rAng="0" ptsTypes="AA">
                                      <p:cBhvr>
                                        <p:cTn id="135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2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300"/>
                            </p:stCondLst>
                            <p:childTnLst>
                              <p:par>
                                <p:cTn id="13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781 -0.79181 L -0.46615 -0.32547 " pathEditMode="relative" rAng="0" ptsTypes="AA">
                                      <p:cBhvr>
                                        <p:cTn id="138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23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40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782 -0.7585 L -0.90782 -0.34768 " pathEditMode="relative" rAng="0" ptsTypes="AA">
                                      <p:cBhvr>
                                        <p:cTn id="141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114 -0.7807 L -0.64114 -0.39209 " pathEditMode="relative" rAng="0" ptsTypes="AA">
                                      <p:cBhvr>
                                        <p:cTn id="14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60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281 -0.84733 L -0.89115 -0.40319 " pathEditMode="relative" rAng="0" ptsTypes="AA">
                                      <p:cBhvr>
                                        <p:cTn id="147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22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700"/>
                            </p:stCondLst>
                            <p:childTnLst>
                              <p:par>
                                <p:cTn id="14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115 -0.84733 L -0.79115 -0.45871 " pathEditMode="relative" rAng="0" ptsTypes="AA">
                                      <p:cBhvr>
                                        <p:cTn id="150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800"/>
                            </p:stCondLst>
                            <p:childTnLst>
                              <p:par>
                                <p:cTn id="1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448 -0.84732 L -0.67448 -0.45871 " pathEditMode="relative" rAng="0" ptsTypes="AA">
                                      <p:cBhvr>
                                        <p:cTn id="153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90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6615 -0.88064 L -0.86615 -0.49202 " pathEditMode="relative" rAng="0" ptsTypes="AA">
                                      <p:cBhvr>
                                        <p:cTn id="156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18 -0.61944 L -0.34618 -0.23078 " pathEditMode="relative" rAng="0" ptsTypes="AA">
                                      <p:cBhvr>
                                        <p:cTn id="159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3" grpId="0"/>
      <p:bldP spid="60" grpId="0"/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ck5">
  <a:themeElements>
    <a:clrScheme name="Lock5">
      <a:dk1>
        <a:sysClr val="windowText" lastClr="000000"/>
      </a:dk1>
      <a:lt1>
        <a:sysClr val="window" lastClr="FFFFFF"/>
      </a:lt1>
      <a:dk2>
        <a:srgbClr val="DC0000"/>
      </a:dk2>
      <a:lt2>
        <a:srgbClr val="D2D2D2"/>
      </a:lt2>
      <a:accent1>
        <a:srgbClr val="0000BF"/>
      </a:accent1>
      <a:accent2>
        <a:srgbClr val="218F21"/>
      </a:accent2>
      <a:accent3>
        <a:srgbClr val="DC0000"/>
      </a:accent3>
      <a:accent4>
        <a:srgbClr val="FFFF00"/>
      </a:accent4>
      <a:accent5>
        <a:srgbClr val="0000BF"/>
      </a:accent5>
      <a:accent6>
        <a:srgbClr val="DC0000"/>
      </a:accent6>
      <a:hlink>
        <a:srgbClr val="0000FF"/>
      </a:hlink>
      <a:folHlink>
        <a:srgbClr val="0000FF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Lock5</Template>
  <TotalTime>4778</TotalTime>
  <Words>64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Cambria</vt:lpstr>
      <vt:lpstr>Cambria Math</vt:lpstr>
      <vt:lpstr>Segoe Print</vt:lpstr>
      <vt:lpstr>Wingdings</vt:lpstr>
      <vt:lpstr>Wingdings 2</vt:lpstr>
      <vt:lpstr>Lock5</vt:lpstr>
      <vt:lpstr>Sampling Distribution</vt:lpstr>
      <vt:lpstr>Bootstrap 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</dc:creator>
  <cp:lastModifiedBy>Eric Lock</cp:lastModifiedBy>
  <cp:revision>224</cp:revision>
  <dcterms:created xsi:type="dcterms:W3CDTF">2012-08-25T17:22:45Z</dcterms:created>
  <dcterms:modified xsi:type="dcterms:W3CDTF">2018-10-18T01:34:58Z</dcterms:modified>
</cp:coreProperties>
</file>